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Old Standard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01525" y="3536555"/>
            <a:ext cx="11484950" cy="2880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2"/>
              </a:lnSpc>
            </a:pPr>
            <a:r>
              <a:rPr lang="en-US" sz="7823" dirty="0" err="1">
                <a:solidFill>
                  <a:srgbClr val="000000"/>
                </a:solidFill>
                <a:latin typeface="Old Standard"/>
                <a:ea typeface="Old Standard"/>
                <a:cs typeface="Old Standard"/>
                <a:sym typeface="Old Standard"/>
              </a:rPr>
              <a:t>Pretérito</a:t>
            </a:r>
            <a:r>
              <a:rPr lang="en-US" sz="7823" dirty="0">
                <a:solidFill>
                  <a:srgbClr val="000000"/>
                </a:solidFill>
                <a:latin typeface="Old Standard"/>
                <a:ea typeface="Old Standard"/>
                <a:cs typeface="Old Standard"/>
                <a:sym typeface="Old Standard"/>
              </a:rPr>
              <a:t> </a:t>
            </a:r>
            <a:r>
              <a:rPr lang="en-US" sz="7823" dirty="0" err="1">
                <a:solidFill>
                  <a:srgbClr val="000000"/>
                </a:solidFill>
                <a:latin typeface="Old Standard"/>
                <a:ea typeface="Old Standard"/>
                <a:cs typeface="Old Standard"/>
                <a:sym typeface="Old Standard"/>
              </a:rPr>
              <a:t>indefinido</a:t>
            </a:r>
            <a:endParaRPr lang="en-US" sz="7823" dirty="0">
              <a:solidFill>
                <a:srgbClr val="000000"/>
              </a:solidFill>
              <a:latin typeface="Old Standard"/>
              <a:ea typeface="Old Standard"/>
              <a:cs typeface="Old Standard"/>
              <a:sym typeface="Old Standard"/>
            </a:endParaRPr>
          </a:p>
          <a:p>
            <a:pPr marL="0" lvl="0" indent="0" algn="ctr">
              <a:lnSpc>
                <a:spcPts val="10952"/>
              </a:lnSpc>
              <a:spcBef>
                <a:spcPct val="0"/>
              </a:spcBef>
            </a:pPr>
            <a:r>
              <a:rPr lang="en-US" sz="7823" dirty="0">
                <a:solidFill>
                  <a:srgbClr val="000000"/>
                </a:solidFill>
                <a:latin typeface="Old Standard"/>
                <a:ea typeface="Old Standard"/>
                <a:cs typeface="Old Standard"/>
                <a:sym typeface="Old Standard"/>
              </a:rPr>
              <a:t>(</a:t>
            </a:r>
            <a:r>
              <a:rPr lang="en-US" sz="7823" dirty="0" err="1">
                <a:solidFill>
                  <a:srgbClr val="000000"/>
                </a:solidFill>
                <a:latin typeface="Old Standard"/>
                <a:ea typeface="Old Standard"/>
                <a:cs typeface="Old Standard"/>
                <a:sym typeface="Old Standard"/>
              </a:rPr>
              <a:t>formas</a:t>
            </a:r>
            <a:r>
              <a:rPr lang="en-US" sz="7823" dirty="0">
                <a:solidFill>
                  <a:srgbClr val="000000"/>
                </a:solidFill>
                <a:latin typeface="Old Standard"/>
                <a:ea typeface="Old Standard"/>
                <a:cs typeface="Old Standard"/>
                <a:sym typeface="Old Standard"/>
              </a:rPr>
              <a:t> </a:t>
            </a:r>
            <a:r>
              <a:rPr lang="en-US" sz="7823" dirty="0" err="1">
                <a:solidFill>
                  <a:srgbClr val="000000"/>
                </a:solidFill>
                <a:latin typeface="Old Standard"/>
                <a:ea typeface="Old Standard"/>
                <a:cs typeface="Old Standard"/>
                <a:sym typeface="Old Standard"/>
              </a:rPr>
              <a:t>regulares</a:t>
            </a:r>
            <a:r>
              <a:rPr lang="en-US" sz="7823" dirty="0">
                <a:solidFill>
                  <a:srgbClr val="000000"/>
                </a:solidFill>
                <a:latin typeface="Old Standard"/>
                <a:ea typeface="Old Standard"/>
                <a:cs typeface="Old Standard"/>
                <a:sym typeface="Old Standard"/>
              </a:rPr>
              <a:t>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8548C1F-099C-4852-AEC4-1FDB732B9EAA}"/>
              </a:ext>
            </a:extLst>
          </p:cNvPr>
          <p:cNvSpPr txBox="1"/>
          <p:nvPr/>
        </p:nvSpPr>
        <p:spPr>
          <a:xfrm>
            <a:off x="14554200" y="9595366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eledelaura.com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321038"/>
            <a:ext cx="16237420" cy="7644924"/>
            <a:chOff x="0" y="0"/>
            <a:chExt cx="21649893" cy="10193232"/>
          </a:xfrm>
        </p:grpSpPr>
        <p:sp>
          <p:nvSpPr>
            <p:cNvPr id="4" name="Freeform 4"/>
            <p:cNvSpPr/>
            <p:nvPr/>
          </p:nvSpPr>
          <p:spPr>
            <a:xfrm>
              <a:off x="17073356" y="199429"/>
              <a:ext cx="4571990" cy="4571990"/>
            </a:xfrm>
            <a:custGeom>
              <a:avLst/>
              <a:gdLst/>
              <a:ahLst/>
              <a:cxnLst/>
              <a:rect l="l" t="t" r="r" b="b"/>
              <a:pathLst>
                <a:path w="4571990" h="4571990">
                  <a:moveTo>
                    <a:pt x="0" y="0"/>
                  </a:moveTo>
                  <a:lnTo>
                    <a:pt x="4571990" y="0"/>
                  </a:lnTo>
                  <a:lnTo>
                    <a:pt x="4571990" y="4571990"/>
                  </a:lnTo>
                  <a:lnTo>
                    <a:pt x="0" y="457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800000">
              <a:off x="4546" y="5621242"/>
              <a:ext cx="4571990" cy="4571990"/>
            </a:xfrm>
            <a:custGeom>
              <a:avLst/>
              <a:gdLst/>
              <a:ahLst/>
              <a:cxnLst/>
              <a:rect l="l" t="t" r="r" b="b"/>
              <a:pathLst>
                <a:path w="4571990" h="4571990">
                  <a:moveTo>
                    <a:pt x="0" y="0"/>
                  </a:moveTo>
                  <a:lnTo>
                    <a:pt x="4571991" y="0"/>
                  </a:lnTo>
                  <a:lnTo>
                    <a:pt x="4571991" y="4571990"/>
                  </a:lnTo>
                  <a:lnTo>
                    <a:pt x="0" y="457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flipH="1">
              <a:off x="0" y="0"/>
              <a:ext cx="4571990" cy="4571990"/>
            </a:xfrm>
            <a:custGeom>
              <a:avLst/>
              <a:gdLst/>
              <a:ahLst/>
              <a:cxnLst/>
              <a:rect l="l" t="t" r="r" b="b"/>
              <a:pathLst>
                <a:path w="4571990" h="4571990">
                  <a:moveTo>
                    <a:pt x="4571990" y="0"/>
                  </a:moveTo>
                  <a:lnTo>
                    <a:pt x="0" y="0"/>
                  </a:lnTo>
                  <a:lnTo>
                    <a:pt x="0" y="4571990"/>
                  </a:lnTo>
                  <a:lnTo>
                    <a:pt x="4571990" y="4571990"/>
                  </a:lnTo>
                  <a:lnTo>
                    <a:pt x="457199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10800000" flipH="1">
              <a:off x="17077903" y="5621242"/>
              <a:ext cx="4571990" cy="4571990"/>
            </a:xfrm>
            <a:custGeom>
              <a:avLst/>
              <a:gdLst/>
              <a:ahLst/>
              <a:cxnLst/>
              <a:rect l="l" t="t" r="r" b="b"/>
              <a:pathLst>
                <a:path w="4571990" h="4571990">
                  <a:moveTo>
                    <a:pt x="4571990" y="0"/>
                  </a:moveTo>
                  <a:lnTo>
                    <a:pt x="0" y="0"/>
                  </a:lnTo>
                  <a:lnTo>
                    <a:pt x="0" y="4571990"/>
                  </a:lnTo>
                  <a:lnTo>
                    <a:pt x="4571990" y="4571990"/>
                  </a:lnTo>
                  <a:lnTo>
                    <a:pt x="457199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5948146" y="9590282"/>
              <a:ext cx="9753600" cy="602950"/>
            </a:xfrm>
            <a:custGeom>
              <a:avLst/>
              <a:gdLst/>
              <a:ahLst/>
              <a:cxnLst/>
              <a:rect l="l" t="t" r="r" b="b"/>
              <a:pathLst>
                <a:path w="9753600" h="602950">
                  <a:moveTo>
                    <a:pt x="0" y="0"/>
                  </a:moveTo>
                  <a:lnTo>
                    <a:pt x="9753600" y="0"/>
                  </a:lnTo>
                  <a:lnTo>
                    <a:pt x="9753600" y="602950"/>
                  </a:lnTo>
                  <a:lnTo>
                    <a:pt x="0" y="60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5948146" y="0"/>
              <a:ext cx="9753600" cy="602950"/>
            </a:xfrm>
            <a:custGeom>
              <a:avLst/>
              <a:gdLst/>
              <a:ahLst/>
              <a:cxnLst/>
              <a:rect l="l" t="t" r="r" b="b"/>
              <a:pathLst>
                <a:path w="9753600" h="602950">
                  <a:moveTo>
                    <a:pt x="0" y="0"/>
                  </a:moveTo>
                  <a:lnTo>
                    <a:pt x="9753600" y="0"/>
                  </a:lnTo>
                  <a:lnTo>
                    <a:pt x="9753600" y="602950"/>
                  </a:lnTo>
                  <a:lnTo>
                    <a:pt x="0" y="60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2007567" y="2196597"/>
            <a:ext cx="7139843" cy="1001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Rosalía de Castro nació en Santiago de Compostela.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León Felipe vivió unos años en Guinea Ecuatorial.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Mi mejor amiga y yo estudiamos Filosofía en Granada.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0" y="2196597"/>
            <a:ext cx="7139843" cy="1001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Tras terminar el instituto, estudié Matemáticas en Valencia.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Antonio y Manuel Machado nacieron en Sevilla.</a:t>
            </a:r>
          </a:p>
          <a:p>
            <a:pPr marL="395481" lvl="1" indent="-197740" algn="l">
              <a:lnSpc>
                <a:spcPts val="2564"/>
              </a:lnSpc>
              <a:buFont typeface="Arial"/>
              <a:buChar char="•"/>
            </a:pPr>
            <a:r>
              <a:rPr lang="en-US" sz="1831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¿Tu familia y tu vivisteis en Cáceres en los años 90?</a:t>
            </a:r>
          </a:p>
        </p:txBody>
      </p:sp>
      <p:graphicFrame>
        <p:nvGraphicFramePr>
          <p:cNvPr id="12" name="Tabla 9">
            <a:extLst>
              <a:ext uri="{FF2B5EF4-FFF2-40B4-BE49-F238E27FC236}">
                <a16:creationId xmlns:a16="http://schemas.microsoft.com/office/drawing/2014/main" id="{17B078BB-F054-49EB-A2EA-E7A5F6970F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406876"/>
              </p:ext>
            </p:extLst>
          </p:nvPr>
        </p:nvGraphicFramePr>
        <p:xfrm>
          <a:off x="2133600" y="4381498"/>
          <a:ext cx="4310106" cy="28699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155053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2155053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yo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tú / vos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estudiaste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él / ella / usted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i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nosotros / nosotras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vosotros / vosotras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estudiasteis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ellos / ellas / ustedes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estudiaron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13" name="Tabla 9">
            <a:extLst>
              <a:ext uri="{FF2B5EF4-FFF2-40B4-BE49-F238E27FC236}">
                <a16:creationId xmlns:a16="http://schemas.microsoft.com/office/drawing/2014/main" id="{894C3F3F-BA49-42D3-873B-64B82C07F2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838696"/>
              </p:ext>
            </p:extLst>
          </p:nvPr>
        </p:nvGraphicFramePr>
        <p:xfrm>
          <a:off x="6995767" y="4381498"/>
          <a:ext cx="4310106" cy="28699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155053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2155053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yo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tú / vos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naciste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él / ella / usted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i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nosotros / nosotras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nacimos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vosotros / vosotras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nacisteis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ellos / ellas / ustedes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14" name="Tabla 9">
            <a:extLst>
              <a:ext uri="{FF2B5EF4-FFF2-40B4-BE49-F238E27FC236}">
                <a16:creationId xmlns:a16="http://schemas.microsoft.com/office/drawing/2014/main" id="{11D9C331-F8AA-4223-BE5D-882A8D837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406416"/>
              </p:ext>
            </p:extLst>
          </p:nvPr>
        </p:nvGraphicFramePr>
        <p:xfrm>
          <a:off x="11854524" y="4381498"/>
          <a:ext cx="4310106" cy="28699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155053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2155053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yo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viví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tú / vos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viviste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él / ella / usted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i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nosotros / nosotras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vosotros / vosotras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800" b="1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478328"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/>
                        <a:t>ellos / ellas / ustedes</a:t>
                      </a:r>
                      <a:endParaRPr lang="es-ES" sz="1800" b="0" dirty="0">
                        <a:latin typeface="Old Standard" panose="020B0604020202020204" charset="0"/>
                        <a:ea typeface="Old Standard" panose="020B0604020202020204" charset="0"/>
                        <a:cs typeface="Old Standard" panose="020B060402020202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Old Standard" panose="020B0604020202020204" charset="0"/>
                          <a:ea typeface="Old Standard" panose="020B0604020202020204" charset="0"/>
                          <a:cs typeface="Old Standard" panose="020B0604020202020204" charset="0"/>
                        </a:rPr>
                        <a:t>vivieron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EB040497-DDDA-4F13-B165-FE5DD8B7E2DC}"/>
              </a:ext>
            </a:extLst>
          </p:cNvPr>
          <p:cNvSpPr txBox="1"/>
          <p:nvPr/>
        </p:nvSpPr>
        <p:spPr>
          <a:xfrm>
            <a:off x="3777200" y="3839678"/>
            <a:ext cx="1022906" cy="367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estudi</a:t>
            </a:r>
            <a:r>
              <a:rPr lang="es-ES" b="1" i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ar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9250780-3351-4F50-8C5F-097F3ED7630A}"/>
              </a:ext>
            </a:extLst>
          </p:cNvPr>
          <p:cNvSpPr txBox="1"/>
          <p:nvPr/>
        </p:nvSpPr>
        <p:spPr>
          <a:xfrm>
            <a:off x="8639367" y="3834838"/>
            <a:ext cx="1022906" cy="367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nac</a:t>
            </a:r>
            <a:r>
              <a:rPr lang="es-ES" b="1" i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er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C4D53E3-3066-44A8-AB05-3D1CE16E7397}"/>
              </a:ext>
            </a:extLst>
          </p:cNvPr>
          <p:cNvSpPr txBox="1"/>
          <p:nvPr/>
        </p:nvSpPr>
        <p:spPr>
          <a:xfrm>
            <a:off x="13411899" y="3834838"/>
            <a:ext cx="843636" cy="367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viv</a:t>
            </a:r>
            <a:r>
              <a:rPr lang="es-ES" b="1" i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ir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505644" y="5863631"/>
            <a:ext cx="3344563" cy="553153"/>
          </a:xfrm>
          <a:custGeom>
            <a:avLst/>
            <a:gdLst/>
            <a:ahLst/>
            <a:cxnLst/>
            <a:rect l="l" t="t" r="r" b="b"/>
            <a:pathLst>
              <a:path w="3344563" h="553153">
                <a:moveTo>
                  <a:pt x="0" y="0"/>
                </a:moveTo>
                <a:lnTo>
                  <a:pt x="3344562" y="0"/>
                </a:lnTo>
                <a:lnTo>
                  <a:pt x="3344562" y="553154"/>
                </a:lnTo>
                <a:lnTo>
                  <a:pt x="0" y="5531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3505644" y="3513817"/>
            <a:ext cx="3344563" cy="553153"/>
          </a:xfrm>
          <a:custGeom>
            <a:avLst/>
            <a:gdLst/>
            <a:ahLst/>
            <a:cxnLst/>
            <a:rect l="l" t="t" r="r" b="b"/>
            <a:pathLst>
              <a:path w="3344563" h="553153">
                <a:moveTo>
                  <a:pt x="0" y="553153"/>
                </a:moveTo>
                <a:lnTo>
                  <a:pt x="3344562" y="553153"/>
                </a:lnTo>
                <a:lnTo>
                  <a:pt x="3344562" y="0"/>
                </a:lnTo>
                <a:lnTo>
                  <a:pt x="0" y="0"/>
                </a:lnTo>
                <a:lnTo>
                  <a:pt x="0" y="55315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75196" y="7200728"/>
            <a:ext cx="1798604" cy="2829366"/>
          </a:xfrm>
          <a:custGeom>
            <a:avLst/>
            <a:gdLst/>
            <a:ahLst/>
            <a:cxnLst/>
            <a:rect l="l" t="t" r="r" b="b"/>
            <a:pathLst>
              <a:path w="1798604" h="2829366">
                <a:moveTo>
                  <a:pt x="0" y="0"/>
                </a:moveTo>
                <a:lnTo>
                  <a:pt x="1798604" y="0"/>
                </a:lnTo>
                <a:lnTo>
                  <a:pt x="1798604" y="2829366"/>
                </a:lnTo>
                <a:lnTo>
                  <a:pt x="0" y="28293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941305" y="4827293"/>
            <a:ext cx="2525814" cy="2625829"/>
          </a:xfrm>
          <a:custGeom>
            <a:avLst/>
            <a:gdLst/>
            <a:ahLst/>
            <a:cxnLst/>
            <a:rect l="l" t="t" r="r" b="b"/>
            <a:pathLst>
              <a:path w="2525814" h="2625829">
                <a:moveTo>
                  <a:pt x="0" y="0"/>
                </a:moveTo>
                <a:lnTo>
                  <a:pt x="2525814" y="0"/>
                </a:lnTo>
                <a:lnTo>
                  <a:pt x="2525814" y="2625830"/>
                </a:lnTo>
                <a:lnTo>
                  <a:pt x="0" y="26258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9006157" y="1863204"/>
            <a:ext cx="3351516" cy="3280296"/>
            <a:chOff x="0" y="0"/>
            <a:chExt cx="4468688" cy="4373728"/>
          </a:xfrm>
        </p:grpSpPr>
        <p:sp>
          <p:nvSpPr>
            <p:cNvPr id="10" name="Freeform 10"/>
            <p:cNvSpPr/>
            <p:nvPr/>
          </p:nvSpPr>
          <p:spPr>
            <a:xfrm>
              <a:off x="593581" y="1016782"/>
              <a:ext cx="1386753" cy="1232477"/>
            </a:xfrm>
            <a:custGeom>
              <a:avLst/>
              <a:gdLst/>
              <a:ahLst/>
              <a:cxnLst/>
              <a:rect l="l" t="t" r="r" b="b"/>
              <a:pathLst>
                <a:path w="1386753" h="1232477">
                  <a:moveTo>
                    <a:pt x="0" y="0"/>
                  </a:moveTo>
                  <a:lnTo>
                    <a:pt x="1386753" y="0"/>
                  </a:lnTo>
                  <a:lnTo>
                    <a:pt x="1386753" y="1232477"/>
                  </a:lnTo>
                  <a:lnTo>
                    <a:pt x="0" y="1232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583335" y="1016782"/>
              <a:ext cx="1022359" cy="1170082"/>
            </a:xfrm>
            <a:custGeom>
              <a:avLst/>
              <a:gdLst/>
              <a:ahLst/>
              <a:cxnLst/>
              <a:rect l="l" t="t" r="r" b="b"/>
              <a:pathLst>
                <a:path w="1022359" h="1170082">
                  <a:moveTo>
                    <a:pt x="0" y="0"/>
                  </a:moveTo>
                  <a:lnTo>
                    <a:pt x="1022359" y="0"/>
                  </a:lnTo>
                  <a:lnTo>
                    <a:pt x="1022359" y="1170082"/>
                  </a:lnTo>
                  <a:lnTo>
                    <a:pt x="0" y="1170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4468688" cy="4373728"/>
            </a:xfrm>
            <a:custGeom>
              <a:avLst/>
              <a:gdLst/>
              <a:ahLst/>
              <a:cxnLst/>
              <a:rect l="l" t="t" r="r" b="b"/>
              <a:pathLst>
                <a:path w="4468688" h="4373728">
                  <a:moveTo>
                    <a:pt x="0" y="0"/>
                  </a:moveTo>
                  <a:lnTo>
                    <a:pt x="4468688" y="0"/>
                  </a:lnTo>
                  <a:lnTo>
                    <a:pt x="4468688" y="4373728"/>
                  </a:lnTo>
                  <a:lnTo>
                    <a:pt x="0" y="43737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028700" y="4534771"/>
            <a:ext cx="8298450" cy="775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Con el pretérito indefinido </a:t>
            </a:r>
          </a:p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         contamos hechos ya                  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2443379" y="2763048"/>
            <a:ext cx="2502068" cy="1937966"/>
          </a:xfrm>
          <a:custGeom>
            <a:avLst/>
            <a:gdLst/>
            <a:ahLst/>
            <a:cxnLst/>
            <a:rect l="l" t="t" r="r" b="b"/>
            <a:pathLst>
              <a:path w="2502068" h="1937966">
                <a:moveTo>
                  <a:pt x="0" y="0"/>
                </a:moveTo>
                <a:lnTo>
                  <a:pt x="2502069" y="0"/>
                </a:lnTo>
                <a:lnTo>
                  <a:pt x="2502069" y="1937965"/>
                </a:lnTo>
                <a:lnTo>
                  <a:pt x="0" y="193796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2963444" y="3093515"/>
            <a:ext cx="1461939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En mis años 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universitarios 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890001"/>
                </a:solidFill>
                <a:latin typeface="Old Standard"/>
                <a:ea typeface="Old Standard"/>
                <a:cs typeface="Old Standard"/>
                <a:sym typeface="Old Standard"/>
              </a:rPr>
              <a:t>estudié </a:t>
            </a:r>
            <a:r>
              <a:rPr lang="en-US" sz="1800">
                <a:solidFill>
                  <a:srgbClr val="000102"/>
                </a:solidFill>
                <a:latin typeface="Old Standard"/>
                <a:ea typeface="Old Standard"/>
                <a:cs typeface="Old Standard"/>
                <a:sym typeface="Old Standard"/>
              </a:rPr>
              <a:t>mucho.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DF7E0CE-0067-4B8A-A7C7-9D2E4F3734BE}"/>
              </a:ext>
            </a:extLst>
          </p:cNvPr>
          <p:cNvSpPr txBox="1"/>
          <p:nvPr/>
        </p:nvSpPr>
        <p:spPr>
          <a:xfrm>
            <a:off x="5975634" y="4922438"/>
            <a:ext cx="1263366" cy="369332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156</Words>
  <Application>Microsoft Office PowerPoint</Application>
  <PresentationFormat>Personalizado</PresentationFormat>
  <Paragraphs>44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Calibri</vt:lpstr>
      <vt:lpstr>Old Standard</vt:lpstr>
      <vt:lpstr>Arial</vt:lpstr>
      <vt:lpstr>Office Theme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Pretérito indefinido (formas regulares)</dc:title>
  <cp:lastModifiedBy>Laura Herrero Román</cp:lastModifiedBy>
  <cp:revision>4</cp:revision>
  <dcterms:created xsi:type="dcterms:W3CDTF">2006-08-16T00:00:00Z</dcterms:created>
  <dcterms:modified xsi:type="dcterms:W3CDTF">2025-09-29T15:57:52Z</dcterms:modified>
  <dc:identifier>DAG0X7qxb6s</dc:identifier>
</cp:coreProperties>
</file>