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60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4A50"/>
    <a:srgbClr val="F4F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0950B-F5D4-45C3-8163-EB1A5A8574AE}" type="datetimeFigureOut">
              <a:rPr lang="es-ES" smtClean="0"/>
              <a:t>10/09/2025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8D7F7-57A6-4679-B68C-9596F1AD3B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7691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64EA9186-26B0-46E5-8097-BC92F7268BE1}" type="datetime1">
              <a:rPr lang="es-ES" smtClean="0"/>
              <a:t>10/09/2025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9665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B26B-8B69-4B07-AEB3-67FCAC6FF87A}" type="datetime1">
              <a:rPr lang="es-ES" smtClean="0"/>
              <a:t>10/09/2025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420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5F131-04AF-494E-BFC7-D71E49BA6E21}" type="datetime1">
              <a:rPr lang="es-ES" smtClean="0"/>
              <a:t>10/09/2025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5402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DEAE-CC56-4305-A89D-9BEE87A8A136}" type="datetime1">
              <a:rPr lang="es-ES" smtClean="0"/>
              <a:t>10/09/2025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8649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4F7-7D39-4C85-93ED-B327EA0B7CFF}" type="datetime1">
              <a:rPr lang="es-ES" smtClean="0"/>
              <a:t>10/09/2025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023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2103-B146-4570-8CA0-DCEB3B6A3AE1}" type="datetime1">
              <a:rPr lang="es-ES" smtClean="0"/>
              <a:t>10/09/2025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501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559F6-DCBF-4686-BA3A-CC48E370BAA2}" type="datetime1">
              <a:rPr lang="es-ES" smtClean="0"/>
              <a:t>10/09/2025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8890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5999-85EB-4436-8DCC-A1F5A1B108ED}" type="datetime1">
              <a:rPr lang="es-ES" smtClean="0"/>
              <a:t>10/09/2025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35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3349-1116-456A-ABC4-B325B4EF5656}" type="datetime1">
              <a:rPr lang="es-ES" smtClean="0"/>
              <a:t>10/09/2025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946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374FD-13D8-4B9E-B73F-FD7071535624}" type="datetime1">
              <a:rPr lang="es-ES" smtClean="0"/>
              <a:t>10/09/2025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82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983B1-8F70-417E-8E4A-C7BC9D4BE932}" type="datetime1">
              <a:rPr lang="es-ES" smtClean="0"/>
              <a:t>10/09/2025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6599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A9512FD3-CC87-4FDC-A955-B86467913C00}" type="datetime1">
              <a:rPr lang="es-ES" smtClean="0"/>
              <a:t>10/09/2025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s-ES"/>
              <a:t>ELE de Laura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7428D29-F232-4AA6-8B34-69DC295F00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95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9BB0B4-D8FD-4762-AF5D-A9909260DD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latin typeface="Goudy Old Style" panose="02020502050305020303" pitchFamily="18" charset="0"/>
                <a:cs typeface="Poppins" panose="00000500000000000000" pitchFamily="2" charset="0"/>
              </a:rPr>
              <a:t>Irregularidades del presente de indicativo 1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339F07-2D72-4A61-BB00-107568AEDE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algn="l"/>
            <a:r>
              <a:rPr lang="es-ES" i="1" dirty="0"/>
              <a:t>ELE de Laura</a:t>
            </a:r>
          </a:p>
        </p:txBody>
      </p:sp>
    </p:spTree>
    <p:extLst>
      <p:ext uri="{BB962C8B-B14F-4D97-AF65-F5344CB8AC3E}">
        <p14:creationId xmlns:p14="http://schemas.microsoft.com/office/powerpoint/2010/main" val="388698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CB2F51EE-7ACA-49B1-A71B-67D131CE8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212036"/>
              </p:ext>
            </p:extLst>
          </p:nvPr>
        </p:nvGraphicFramePr>
        <p:xfrm>
          <a:off x="4188000" y="3406028"/>
          <a:ext cx="381600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yo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prefiero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tú / vos*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prefieres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él / ella / 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prefiere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nosotros / nosotras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vosotros / vosotras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ellos / ellas / ustedes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sp>
        <p:nvSpPr>
          <p:cNvPr id="7" name="Subtítulo 6">
            <a:extLst>
              <a:ext uri="{FF2B5EF4-FFF2-40B4-BE49-F238E27FC236}">
                <a16:creationId xmlns:a16="http://schemas.microsoft.com/office/drawing/2014/main" id="{CC16E5F4-9F20-46D2-B851-D54CCECD3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622" y="390525"/>
            <a:ext cx="9025128" cy="771525"/>
          </a:xfrm>
          <a:solidFill>
            <a:schemeClr val="bg2"/>
          </a:solidFill>
        </p:spPr>
        <p:txBody>
          <a:bodyPr anchor="ctr">
            <a:normAutofit/>
          </a:bodyPr>
          <a:lstStyle/>
          <a:p>
            <a:r>
              <a:rPr lang="es-ES" sz="3200" dirty="0"/>
              <a:t>Observa estas oraciones y completa las tablas</a:t>
            </a:r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C3BAF348-0453-4297-95D4-095D2732A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951765"/>
              </p:ext>
            </p:extLst>
          </p:nvPr>
        </p:nvGraphicFramePr>
        <p:xfrm>
          <a:off x="176022" y="3419475"/>
          <a:ext cx="381600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yo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tú / vos*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él / ella / 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quiere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nosotros / nosotras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queremos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vosotros / vosotras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ellos / ellas / ustedes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quieren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16EC846C-6350-452D-B31E-6D78E25EB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829867"/>
              </p:ext>
            </p:extLst>
          </p:nvPr>
        </p:nvGraphicFramePr>
        <p:xfrm>
          <a:off x="176022" y="1570285"/>
          <a:ext cx="11839956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6652">
                  <a:extLst>
                    <a:ext uri="{9D8B030D-6E8A-4147-A177-3AD203B41FA5}">
                      <a16:colId xmlns:a16="http://schemas.microsoft.com/office/drawing/2014/main" val="2280864739"/>
                    </a:ext>
                  </a:extLst>
                </a:gridCol>
                <a:gridCol w="3946652">
                  <a:extLst>
                    <a:ext uri="{9D8B030D-6E8A-4147-A177-3AD203B41FA5}">
                      <a16:colId xmlns:a16="http://schemas.microsoft.com/office/drawing/2014/main" val="2490359476"/>
                    </a:ext>
                  </a:extLst>
                </a:gridCol>
                <a:gridCol w="3946652">
                  <a:extLst>
                    <a:ext uri="{9D8B030D-6E8A-4147-A177-3AD203B41FA5}">
                      <a16:colId xmlns:a16="http://schemas.microsoft.com/office/drawing/2014/main" val="377069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/>
                      </a:pPr>
                      <a:r>
                        <a:rPr lang="es-ES" sz="1400" b="0" dirty="0"/>
                        <a:t>¿Qué quieres de primero?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/>
                      </a:pPr>
                      <a:r>
                        <a:rPr lang="es-ES" sz="1400" b="0" dirty="0"/>
                        <a:t>Nosotras preferimos agua.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s-ES" sz="1400" b="0" dirty="0"/>
                        <a:t>No puedo comer helado porque me duelen las encías.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  <a:defRPr/>
                      </a:pPr>
                      <a:r>
                        <a:rPr lang="es-ES" sz="1400" b="0" dirty="0"/>
                        <a:t>Yo quiero sopa castellana.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AutoNum type="arabicPeriod" startAt="4"/>
                        <a:tabLst/>
                        <a:defRPr/>
                      </a:pPr>
                      <a:r>
                        <a:rPr lang="es-ES" sz="1400" b="0" dirty="0"/>
                        <a:t>¿Adrián y tú podéis comer huevo?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 startAt="4"/>
                      </a:pPr>
                      <a:r>
                        <a:rPr lang="es-ES" sz="1400" b="0" dirty="0"/>
                        <a:t>¿Vosotras preferís carrilleras al vino o bacalao al horno?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  <a:defRPr/>
                      </a:pPr>
                      <a:r>
                        <a:rPr lang="es-ES" sz="1400" b="0" dirty="0"/>
                        <a:t>¿Tu hijo pequeño puede comer de todo?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  <a:defRPr/>
                      </a:pPr>
                      <a:r>
                        <a:rPr lang="es-ES" sz="1400" b="0" dirty="0"/>
                        <a:t>¿Queréis natillas o flan?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AutoNum type="arabicPeriod" startAt="7"/>
                        <a:tabLst/>
                        <a:defRPr/>
                      </a:pPr>
                      <a:r>
                        <a:rPr lang="es-ES" sz="1400" b="0" dirty="0"/>
                        <a:t>¿Y ustedes qué prefieren de segundo?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617162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C3A3350B-B2EA-49B0-9AAF-11E9C5211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254046"/>
              </p:ext>
            </p:extLst>
          </p:nvPr>
        </p:nvGraphicFramePr>
        <p:xfrm>
          <a:off x="8199978" y="3406028"/>
          <a:ext cx="381600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yo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tú / vos*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puedes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él / ella / 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nosotros / nosotras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podemos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vosotros / vosotras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ellos / ellas / ustedes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pueden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91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CB2F51EE-7ACA-49B1-A71B-67D131CE8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264111"/>
              </p:ext>
            </p:extLst>
          </p:nvPr>
        </p:nvGraphicFramePr>
        <p:xfrm>
          <a:off x="4188000" y="2218204"/>
          <a:ext cx="381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/>
                        <a:t>Poder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548491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es-ES" sz="1400" b="0" i="1" dirty="0"/>
                        <a:t>Probar</a:t>
                      </a:r>
                    </a:p>
                    <a:p>
                      <a:pPr algn="ctr"/>
                      <a:r>
                        <a:rPr lang="es-ES" sz="1400" b="0" i="1" dirty="0"/>
                        <a:t>Contar</a:t>
                      </a:r>
                    </a:p>
                    <a:p>
                      <a:pPr algn="ctr"/>
                      <a:r>
                        <a:rPr lang="es-ES" sz="1400" b="0" i="1" dirty="0"/>
                        <a:t>Soñar</a:t>
                      </a:r>
                    </a:p>
                    <a:p>
                      <a:pPr algn="ctr"/>
                      <a:r>
                        <a:rPr lang="es-ES" sz="1400" b="0" i="1" dirty="0"/>
                        <a:t>Mostrar</a:t>
                      </a:r>
                    </a:p>
                    <a:p>
                      <a:pPr algn="ctr"/>
                      <a:r>
                        <a:rPr lang="es-ES" sz="1400" b="0" i="1" dirty="0"/>
                        <a:t>Poder</a:t>
                      </a:r>
                    </a:p>
                    <a:p>
                      <a:pPr algn="ctr"/>
                      <a:r>
                        <a:rPr lang="es-ES" sz="1400" b="0" i="1" dirty="0"/>
                        <a:t>Doler</a:t>
                      </a:r>
                    </a:p>
                    <a:p>
                      <a:pPr algn="ctr"/>
                      <a:r>
                        <a:rPr lang="es-ES" sz="1400" b="0" i="1" dirty="0"/>
                        <a:t>Volver</a:t>
                      </a:r>
                    </a:p>
                    <a:p>
                      <a:pPr algn="ctr"/>
                      <a:r>
                        <a:rPr lang="es-ES" sz="1400" b="0" i="1" dirty="0"/>
                        <a:t>Dormir</a:t>
                      </a:r>
                    </a:p>
                    <a:p>
                      <a:pPr algn="ctr"/>
                      <a:r>
                        <a:rPr lang="es-ES" sz="1400" b="0" i="1" dirty="0"/>
                        <a:t>Morir</a:t>
                      </a:r>
                    </a:p>
                    <a:p>
                      <a:pPr algn="ctr"/>
                      <a:r>
                        <a:rPr lang="es-ES" sz="1400" b="0" i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puedes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podemos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pueden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C3BAF348-0453-4297-95D4-095D2732A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139617"/>
              </p:ext>
            </p:extLst>
          </p:nvPr>
        </p:nvGraphicFramePr>
        <p:xfrm>
          <a:off x="176022" y="2218204"/>
          <a:ext cx="381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/>
                        <a:t>Querer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428981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es-ES" sz="1400" b="0" i="1" dirty="0"/>
                        <a:t>Cerrar</a:t>
                      </a:r>
                    </a:p>
                    <a:p>
                      <a:pPr algn="ctr"/>
                      <a:r>
                        <a:rPr lang="es-ES" sz="1400" b="0" i="1" dirty="0"/>
                        <a:t>Sentar</a:t>
                      </a:r>
                    </a:p>
                    <a:p>
                      <a:pPr algn="ctr"/>
                      <a:r>
                        <a:rPr lang="es-ES" sz="1400" b="0" i="1" dirty="0"/>
                        <a:t>Empezar</a:t>
                      </a:r>
                    </a:p>
                    <a:p>
                      <a:pPr algn="ctr"/>
                      <a:r>
                        <a:rPr lang="es-ES" sz="1400" b="0" i="1" dirty="0"/>
                        <a:t>Querer</a:t>
                      </a:r>
                    </a:p>
                    <a:p>
                      <a:pPr algn="ctr"/>
                      <a:r>
                        <a:rPr lang="es-ES" sz="1400" b="0" i="1" dirty="0"/>
                        <a:t>Entender</a:t>
                      </a:r>
                    </a:p>
                    <a:p>
                      <a:pPr algn="ctr"/>
                      <a:r>
                        <a:rPr lang="es-ES" sz="1400" b="0" i="1" dirty="0"/>
                        <a:t>Perder</a:t>
                      </a:r>
                    </a:p>
                    <a:p>
                      <a:pPr algn="ctr"/>
                      <a:r>
                        <a:rPr lang="es-ES" sz="1400" b="0" i="1" dirty="0"/>
                        <a:t>Preferir</a:t>
                      </a:r>
                    </a:p>
                    <a:p>
                      <a:pPr algn="ctr"/>
                      <a:r>
                        <a:rPr lang="es-ES" sz="1400" b="0" i="1" dirty="0"/>
                        <a:t>Sentir</a:t>
                      </a:r>
                    </a:p>
                    <a:p>
                      <a:pPr algn="ctr"/>
                      <a:r>
                        <a:rPr lang="es-ES" sz="1400" b="0" i="1" dirty="0"/>
                        <a:t>Divertirse</a:t>
                      </a:r>
                    </a:p>
                    <a:p>
                      <a:pPr algn="ctr"/>
                      <a:r>
                        <a:rPr lang="es-ES" sz="1400" b="0" i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quiere</a:t>
                      </a:r>
                      <a:endParaRPr lang="es-ES" sz="14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queremos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quieren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C3A3350B-B2EA-49B0-9AAF-11E9C5211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772250"/>
              </p:ext>
            </p:extLst>
          </p:nvPr>
        </p:nvGraphicFramePr>
        <p:xfrm>
          <a:off x="8199978" y="2218204"/>
          <a:ext cx="381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/>
                        <a:t>Jugar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5388106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es-ES" sz="1400" b="0" i="1" dirty="0"/>
                        <a:t>Jugar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juego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juegas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juega</a:t>
                      </a:r>
                      <a:endParaRPr lang="es-ES" sz="14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jugamos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jugáis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juegan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C58D2805-DC80-4CF9-8324-77378DDB66CF}"/>
              </a:ext>
            </a:extLst>
          </p:cNvPr>
          <p:cNvSpPr txBox="1"/>
          <p:nvPr/>
        </p:nvSpPr>
        <p:spPr>
          <a:xfrm>
            <a:off x="1169622" y="160468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/>
              <a:t>-e- →  -</a:t>
            </a:r>
            <a:r>
              <a:rPr lang="es-ES" i="1" dirty="0" err="1"/>
              <a:t>ie</a:t>
            </a:r>
            <a:r>
              <a:rPr lang="es-ES" i="1" dirty="0"/>
              <a:t>-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6978084-5D68-40F3-8CB7-C7E152241D16}"/>
              </a:ext>
            </a:extLst>
          </p:cNvPr>
          <p:cNvSpPr txBox="1"/>
          <p:nvPr/>
        </p:nvSpPr>
        <p:spPr>
          <a:xfrm>
            <a:off x="5181600" y="160468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/>
              <a:t>-o- →  -</a:t>
            </a:r>
            <a:r>
              <a:rPr lang="es-ES" i="1" dirty="0" err="1"/>
              <a:t>ue</a:t>
            </a:r>
            <a:r>
              <a:rPr lang="es-ES" i="1" dirty="0"/>
              <a:t>-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2FD8F33-B8BD-4D06-BCDA-0606862ED3BA}"/>
              </a:ext>
            </a:extLst>
          </p:cNvPr>
          <p:cNvSpPr txBox="1"/>
          <p:nvPr/>
        </p:nvSpPr>
        <p:spPr>
          <a:xfrm>
            <a:off x="9193578" y="160468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/>
              <a:t>-u- →  -</a:t>
            </a:r>
            <a:r>
              <a:rPr lang="es-ES" i="1" dirty="0" err="1"/>
              <a:t>ue</a:t>
            </a:r>
            <a:r>
              <a:rPr lang="es-ES" i="1" dirty="0"/>
              <a:t>-</a:t>
            </a:r>
          </a:p>
        </p:txBody>
      </p:sp>
      <p:sp>
        <p:nvSpPr>
          <p:cNvPr id="13" name="Subtítulo 6">
            <a:extLst>
              <a:ext uri="{FF2B5EF4-FFF2-40B4-BE49-F238E27FC236}">
                <a16:creationId xmlns:a16="http://schemas.microsoft.com/office/drawing/2014/main" id="{EECCD3A9-CA4F-47DE-8DFB-B5AEFEE8FF76}"/>
              </a:ext>
            </a:extLst>
          </p:cNvPr>
          <p:cNvSpPr txBox="1">
            <a:spLocks/>
          </p:cNvSpPr>
          <p:nvPr/>
        </p:nvSpPr>
        <p:spPr>
          <a:xfrm>
            <a:off x="1884693" y="5446618"/>
            <a:ext cx="8422613" cy="77152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solidFill>
                  <a:schemeClr val="bg1"/>
                </a:solidFill>
              </a:rPr>
              <a:t>En algunos verbos, hay un cambio vocálico en la raíz cuando esta está en la sílaba     </a:t>
            </a:r>
          </a:p>
        </p:txBody>
      </p:sp>
      <p:sp>
        <p:nvSpPr>
          <p:cNvPr id="14" name="Subtítulo 6">
            <a:extLst>
              <a:ext uri="{FF2B5EF4-FFF2-40B4-BE49-F238E27FC236}">
                <a16:creationId xmlns:a16="http://schemas.microsoft.com/office/drawing/2014/main" id="{71C31F03-BDFB-4904-A24E-4C022ADD91FE}"/>
              </a:ext>
            </a:extLst>
          </p:cNvPr>
          <p:cNvSpPr txBox="1">
            <a:spLocks/>
          </p:cNvSpPr>
          <p:nvPr/>
        </p:nvSpPr>
        <p:spPr>
          <a:xfrm>
            <a:off x="404622" y="390525"/>
            <a:ext cx="9779284" cy="77152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/>
              <a:t>Fíjate en las irregularidades y completa la regla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EA4E05E-3ADE-4125-A160-8FC12D4F1520}"/>
              </a:ext>
            </a:extLst>
          </p:cNvPr>
          <p:cNvSpPr txBox="1"/>
          <p:nvPr/>
        </p:nvSpPr>
        <p:spPr>
          <a:xfrm>
            <a:off x="8827507" y="5678491"/>
            <a:ext cx="1212964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__________ .</a:t>
            </a:r>
          </a:p>
        </p:txBody>
      </p:sp>
    </p:spTree>
    <p:extLst>
      <p:ext uri="{BB962C8B-B14F-4D97-AF65-F5344CB8AC3E}">
        <p14:creationId xmlns:p14="http://schemas.microsoft.com/office/powerpoint/2010/main" val="78870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CC16E5F4-9F20-46D2-B851-D54CCECD3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622" y="390525"/>
            <a:ext cx="9025128" cy="771525"/>
          </a:xfrm>
          <a:solidFill>
            <a:schemeClr val="bg2"/>
          </a:solidFill>
        </p:spPr>
        <p:txBody>
          <a:bodyPr anchor="ctr">
            <a:normAutofit/>
          </a:bodyPr>
          <a:lstStyle/>
          <a:p>
            <a:r>
              <a:rPr lang="es-ES" sz="3200" dirty="0"/>
              <a:t>Observa estas oraciones y completa las tablas</a:t>
            </a:r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C3BAF348-0453-4297-95D4-095D2732A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875617"/>
              </p:ext>
            </p:extLst>
          </p:nvPr>
        </p:nvGraphicFramePr>
        <p:xfrm>
          <a:off x="404622" y="3438525"/>
          <a:ext cx="461645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08225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308225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yo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tú / vos*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repites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él / ella / 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repite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nosotros / nosotras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vosotros / vosotras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repetís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ellos / ellas / ustedes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CB2F51EE-7ACA-49B1-A71B-67D131CE8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066104"/>
              </p:ext>
            </p:extLst>
          </p:nvPr>
        </p:nvGraphicFramePr>
        <p:xfrm>
          <a:off x="5285679" y="3429000"/>
          <a:ext cx="461645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08225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2308225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yo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tú / vos*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él / ella / 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pide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nosotros / nosotras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pedimos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vosotros / vosotras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pedís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ellos / ellas / ustedes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16EC846C-6350-452D-B31E-6D78E25EB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373928"/>
              </p:ext>
            </p:extLst>
          </p:nvPr>
        </p:nvGraphicFramePr>
        <p:xfrm>
          <a:off x="404621" y="1570285"/>
          <a:ext cx="9497508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8754">
                  <a:extLst>
                    <a:ext uri="{9D8B030D-6E8A-4147-A177-3AD203B41FA5}">
                      <a16:colId xmlns:a16="http://schemas.microsoft.com/office/drawing/2014/main" val="2280864739"/>
                    </a:ext>
                  </a:extLst>
                </a:gridCol>
                <a:gridCol w="4748754">
                  <a:extLst>
                    <a:ext uri="{9D8B030D-6E8A-4147-A177-3AD203B41FA5}">
                      <a16:colId xmlns:a16="http://schemas.microsoft.com/office/drawing/2014/main" val="2490359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/>
                      </a:pPr>
                      <a:r>
                        <a:rPr lang="es-ES" sz="1400" b="0" dirty="0"/>
                        <a:t>Yo siempre repito el postre.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/>
                      </a:pPr>
                      <a:r>
                        <a:rPr lang="es-ES" sz="1400" b="0" dirty="0"/>
                        <a:t>¿Pido chanfaina de primero?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/>
                      </a:pPr>
                      <a:r>
                        <a:rPr lang="es-ES" sz="1400" b="0" dirty="0"/>
                        <a:t>¿Repetimos el primero? Está muy bueno.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rabicPeriod" startAt="4"/>
                      </a:pPr>
                      <a:r>
                        <a:rPr lang="es-ES" sz="1400" b="0" dirty="0"/>
                        <a:t>¿No pides cocido?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 startAt="4"/>
                      </a:pPr>
                      <a:r>
                        <a:rPr lang="es-ES" sz="1400" b="0" dirty="0"/>
                        <a:t>Mis padres piden patatas </a:t>
                      </a:r>
                      <a:r>
                        <a:rPr lang="es-ES" sz="1400" b="0" dirty="0" err="1"/>
                        <a:t>meneás</a:t>
                      </a:r>
                      <a:r>
                        <a:rPr lang="es-ES" sz="1400" b="0" dirty="0"/>
                        <a:t> cada vez que vienen a este restaurante.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AutoNum type="arabicPeriod" startAt="4"/>
                      </a:pPr>
                      <a:r>
                        <a:rPr lang="es-ES" sz="1400" b="0" dirty="0"/>
                        <a:t>¿Ustedes nunca repiten ningún plato?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617162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BB9FE839-E898-4CC5-AEA5-014E150C02AB}"/>
              </a:ext>
            </a:extLst>
          </p:cNvPr>
          <p:cNvSpPr txBox="1"/>
          <p:nvPr/>
        </p:nvSpPr>
        <p:spPr>
          <a:xfrm>
            <a:off x="10272903" y="1914525"/>
            <a:ext cx="1514475" cy="2031325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¡Ojo! </a:t>
            </a:r>
            <a:r>
              <a:rPr lang="es-ES" sz="1400" dirty="0"/>
              <a:t>👀 </a:t>
            </a:r>
            <a:r>
              <a:rPr lang="es-ES" sz="1400" dirty="0">
                <a:solidFill>
                  <a:schemeClr val="bg1"/>
                </a:solidFill>
              </a:rPr>
              <a:t>“Vos” tiene su propia conjugación en algunas zonas:</a:t>
            </a:r>
          </a:p>
          <a:p>
            <a:r>
              <a:rPr lang="es-ES" sz="1400" i="1" dirty="0">
                <a:solidFill>
                  <a:schemeClr val="bg1"/>
                </a:solidFill>
              </a:rPr>
              <a:t>Vos </a:t>
            </a:r>
            <a:r>
              <a:rPr lang="es-ES" sz="1400" i="1" dirty="0" err="1">
                <a:solidFill>
                  <a:schemeClr val="bg1"/>
                </a:solidFill>
              </a:rPr>
              <a:t>querés</a:t>
            </a:r>
            <a:r>
              <a:rPr lang="es-ES" sz="1400" i="1" dirty="0">
                <a:solidFill>
                  <a:schemeClr val="bg1"/>
                </a:solidFill>
              </a:rPr>
              <a:t>, vos </a:t>
            </a:r>
            <a:r>
              <a:rPr lang="es-ES" sz="1400" i="1" dirty="0" err="1">
                <a:solidFill>
                  <a:schemeClr val="bg1"/>
                </a:solidFill>
              </a:rPr>
              <a:t>podés</a:t>
            </a:r>
            <a:r>
              <a:rPr lang="es-ES" sz="1400" i="1" dirty="0">
                <a:solidFill>
                  <a:schemeClr val="bg1"/>
                </a:solidFill>
              </a:rPr>
              <a:t>, vos preferís, vos repetís, vos pedís</a:t>
            </a:r>
            <a:r>
              <a:rPr lang="es-ES" sz="1400" dirty="0">
                <a:solidFill>
                  <a:schemeClr val="bg1"/>
                </a:solidFill>
              </a:rPr>
              <a:t>.</a:t>
            </a:r>
            <a:endParaRPr lang="es-ES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88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CB2F51EE-7ACA-49B1-A71B-67D131CE8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009794"/>
              </p:ext>
            </p:extLst>
          </p:nvPr>
        </p:nvGraphicFramePr>
        <p:xfrm>
          <a:off x="6056400" y="2208386"/>
          <a:ext cx="190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/>
                        <a:t>Pedir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54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pide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pedimos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pedís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C3BAF348-0453-4297-95D4-095D2732A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87972"/>
              </p:ext>
            </p:extLst>
          </p:nvPr>
        </p:nvGraphicFramePr>
        <p:xfrm>
          <a:off x="2240400" y="2208386"/>
          <a:ext cx="381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301667359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b="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/>
                        <a:t>Repetir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428981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es-ES" sz="1400" b="0" i="1" dirty="0"/>
                        <a:t>Repetir</a:t>
                      </a:r>
                    </a:p>
                    <a:p>
                      <a:pPr algn="ctr"/>
                      <a:r>
                        <a:rPr lang="es-ES" sz="1400" b="0" i="1" dirty="0"/>
                        <a:t>Pedir</a:t>
                      </a:r>
                    </a:p>
                    <a:p>
                      <a:pPr algn="ctr"/>
                      <a:r>
                        <a:rPr lang="es-ES" sz="1400" b="0" i="1" dirty="0"/>
                        <a:t>Servir</a:t>
                      </a:r>
                    </a:p>
                    <a:p>
                      <a:pPr algn="ctr"/>
                      <a:r>
                        <a:rPr lang="es-ES" sz="1400" b="0" i="1" dirty="0"/>
                        <a:t>Seguir</a:t>
                      </a:r>
                    </a:p>
                    <a:p>
                      <a:pPr algn="ctr"/>
                      <a:r>
                        <a:rPr lang="es-ES" sz="1400" b="0" i="1" dirty="0"/>
                        <a:t>Conseguir</a:t>
                      </a:r>
                    </a:p>
                    <a:p>
                      <a:pPr algn="ctr"/>
                      <a:r>
                        <a:rPr lang="es-ES" sz="1400" b="0" i="1" dirty="0"/>
                        <a:t>Reír</a:t>
                      </a:r>
                    </a:p>
                    <a:p>
                      <a:pPr algn="ctr"/>
                      <a:r>
                        <a:rPr lang="es-ES" sz="1400" b="0" i="1" dirty="0"/>
                        <a:t>Despedirse</a:t>
                      </a:r>
                    </a:p>
                    <a:p>
                      <a:pPr algn="ctr"/>
                      <a:r>
                        <a:rPr lang="es-ES" sz="1400" b="0" i="1" dirty="0"/>
                        <a:t>Vestirse</a:t>
                      </a:r>
                    </a:p>
                    <a:p>
                      <a:pPr algn="ctr"/>
                      <a:r>
                        <a:rPr lang="es-ES" sz="1400" b="0" i="1" dirty="0"/>
                        <a:t>…</a:t>
                      </a:r>
                    </a:p>
                    <a:p>
                      <a:pPr algn="ctr"/>
                      <a:endParaRPr lang="es-ES" sz="1400" b="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repites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0" dirty="0"/>
                        <a:t>repite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repetís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C3A3350B-B2EA-49B0-9AAF-11E9C5211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532550"/>
              </p:ext>
            </p:extLst>
          </p:nvPr>
        </p:nvGraphicFramePr>
        <p:xfrm>
          <a:off x="7964400" y="2208386"/>
          <a:ext cx="190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115787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/>
                        <a:t>Servir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538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sirvo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7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sirves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5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sirve</a:t>
                      </a:r>
                      <a:endParaRPr lang="es-ES" sz="14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41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servimos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18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servís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sirven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4147582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6978084-5D68-40F3-8CB7-C7E152241D16}"/>
              </a:ext>
            </a:extLst>
          </p:cNvPr>
          <p:cNvSpPr txBox="1"/>
          <p:nvPr/>
        </p:nvSpPr>
        <p:spPr>
          <a:xfrm>
            <a:off x="5142000" y="161973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/>
              <a:t>-e- →  -i-</a:t>
            </a:r>
          </a:p>
        </p:txBody>
      </p:sp>
      <p:sp>
        <p:nvSpPr>
          <p:cNvPr id="13" name="Subtítulo 6">
            <a:extLst>
              <a:ext uri="{FF2B5EF4-FFF2-40B4-BE49-F238E27FC236}">
                <a16:creationId xmlns:a16="http://schemas.microsoft.com/office/drawing/2014/main" id="{EECCD3A9-CA4F-47DE-8DFB-B5AEFEE8FF76}"/>
              </a:ext>
            </a:extLst>
          </p:cNvPr>
          <p:cNvSpPr txBox="1">
            <a:spLocks/>
          </p:cNvSpPr>
          <p:nvPr/>
        </p:nvSpPr>
        <p:spPr>
          <a:xfrm>
            <a:off x="2198458" y="5446618"/>
            <a:ext cx="7795084" cy="77152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solidFill>
                  <a:schemeClr val="bg1"/>
                </a:solidFill>
              </a:rPr>
              <a:t>En otros verbos, la </a:t>
            </a:r>
            <a:r>
              <a:rPr lang="es-ES" sz="1400" i="1" dirty="0">
                <a:solidFill>
                  <a:schemeClr val="bg1"/>
                </a:solidFill>
              </a:rPr>
              <a:t>-e- </a:t>
            </a:r>
            <a:r>
              <a:rPr lang="es-ES" sz="1400" dirty="0">
                <a:solidFill>
                  <a:schemeClr val="bg1"/>
                </a:solidFill>
              </a:rPr>
              <a:t>final de la raíz cambia a </a:t>
            </a:r>
            <a:r>
              <a:rPr lang="es-ES" sz="1400" i="1" dirty="0">
                <a:solidFill>
                  <a:schemeClr val="bg1"/>
                </a:solidFill>
              </a:rPr>
              <a:t>-i- </a:t>
            </a:r>
            <a:r>
              <a:rPr lang="es-ES" sz="1400" dirty="0">
                <a:solidFill>
                  <a:schemeClr val="bg1"/>
                </a:solidFill>
              </a:rPr>
              <a:t>cuando está en la sílaba</a:t>
            </a:r>
          </a:p>
        </p:txBody>
      </p:sp>
      <p:sp>
        <p:nvSpPr>
          <p:cNvPr id="14" name="Subtítulo 6">
            <a:extLst>
              <a:ext uri="{FF2B5EF4-FFF2-40B4-BE49-F238E27FC236}">
                <a16:creationId xmlns:a16="http://schemas.microsoft.com/office/drawing/2014/main" id="{71C31F03-BDFB-4904-A24E-4C022ADD91FE}"/>
              </a:ext>
            </a:extLst>
          </p:cNvPr>
          <p:cNvSpPr txBox="1">
            <a:spLocks/>
          </p:cNvSpPr>
          <p:nvPr/>
        </p:nvSpPr>
        <p:spPr>
          <a:xfrm>
            <a:off x="404622" y="390525"/>
            <a:ext cx="9779284" cy="77152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/>
              <a:t>Fíjate en las irregularidades y completa la regla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EA4E05E-3ADE-4125-A160-8FC12D4F1520}"/>
              </a:ext>
            </a:extLst>
          </p:cNvPr>
          <p:cNvSpPr txBox="1"/>
          <p:nvPr/>
        </p:nvSpPr>
        <p:spPr>
          <a:xfrm>
            <a:off x="8524343" y="5678491"/>
            <a:ext cx="1212964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__________ .</a:t>
            </a:r>
          </a:p>
        </p:txBody>
      </p:sp>
    </p:spTree>
    <p:extLst>
      <p:ext uri="{BB962C8B-B14F-4D97-AF65-F5344CB8AC3E}">
        <p14:creationId xmlns:p14="http://schemas.microsoft.com/office/powerpoint/2010/main" val="99528703"/>
      </p:ext>
    </p:extLst>
  </p:cSld>
  <p:clrMapOvr>
    <a:masterClrMapping/>
  </p:clrMapOvr>
</p:sld>
</file>

<file path=ppt/theme/theme1.xml><?xml version="1.0" encoding="utf-8"?>
<a:theme xmlns:a="http://schemas.openxmlformats.org/drawingml/2006/main" name="Vista">
  <a:themeElements>
    <a:clrScheme name="Vista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sta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sta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TM03457515[[fn=Vista]]</Template>
  <TotalTime>294</TotalTime>
  <Words>423</Words>
  <Application>Microsoft Office PowerPoint</Application>
  <PresentationFormat>Panorámica</PresentationFormat>
  <Paragraphs>139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Schoolbook</vt:lpstr>
      <vt:lpstr>Goudy Old Style</vt:lpstr>
      <vt:lpstr>Wingdings 2</vt:lpstr>
      <vt:lpstr>Vista</vt:lpstr>
      <vt:lpstr>Irregularidades del presente de indicativo 1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Irregularidades del presente de indicativo 1</dc:title>
  <dc:creator>Laura Herrero Román</dc:creator>
  <cp:lastModifiedBy>Laura Herrero Román</cp:lastModifiedBy>
  <cp:revision>21</cp:revision>
  <dcterms:created xsi:type="dcterms:W3CDTF">2025-09-10T13:53:37Z</dcterms:created>
  <dcterms:modified xsi:type="dcterms:W3CDTF">2025-09-10T19:47:55Z</dcterms:modified>
</cp:coreProperties>
</file>